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69" r:id="rId1"/>
  </p:sldMasterIdLst>
  <p:sldIdLst>
    <p:sldId id="256" r:id="rId2"/>
    <p:sldId id="257" r:id="rId3"/>
    <p:sldId id="271" r:id="rId4"/>
    <p:sldId id="272" r:id="rId5"/>
    <p:sldId id="273" r:id="rId6"/>
    <p:sldId id="274" r:id="rId7"/>
    <p:sldId id="275" r:id="rId8"/>
    <p:sldId id="276" r:id="rId9"/>
    <p:sldId id="258" r:id="rId10"/>
    <p:sldId id="259" r:id="rId11"/>
    <p:sldId id="265" r:id="rId12"/>
    <p:sldId id="260" r:id="rId13"/>
    <p:sldId id="279" r:id="rId14"/>
    <p:sldId id="261" r:id="rId15"/>
    <p:sldId id="262" r:id="rId16"/>
    <p:sldId id="263" r:id="rId17"/>
    <p:sldId id="264" r:id="rId18"/>
    <p:sldId id="282" r:id="rId19"/>
    <p:sldId id="283" r:id="rId20"/>
    <p:sldId id="267" r:id="rId21"/>
    <p:sldId id="268" r:id="rId22"/>
    <p:sldId id="269" r:id="rId23"/>
    <p:sldId id="281" r:id="rId24"/>
    <p:sldId id="270" r:id="rId25"/>
    <p:sldId id="2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3284890-85D2-4D7B-8EF5-15A9C1DB8F42}" type="datetimeFigureOut">
              <a:rPr lang="en-US" smtClean="0"/>
              <a:t>6/1/2016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5231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498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4600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6/1/2016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4765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6F822A4-8DA6-4447-9B1F-C5DB58435268}" type="datetimeFigureOut">
              <a:rPr lang="en-US" smtClean="0"/>
              <a:t>6/1/2016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07697211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6/1/2016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189347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6/1/2016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4557818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6/1/2016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1929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6/1/2016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544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DA16AA21-1863-4931-97CB-99D0A168701B}" type="datetimeFigureOut">
              <a:rPr lang="en-US" smtClean="0"/>
              <a:t>6/1/2016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705547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772C379-9A7C-4C87-A116-CBE9F58B04C5}" type="datetimeFigureOut">
              <a:rPr lang="en-US" smtClean="0"/>
              <a:t>6/1/2016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66186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664C608-40B1-4030-A28D-5B74BC98ADCE}" type="datetimeFigureOut">
              <a:rPr lang="en-US" smtClean="0"/>
              <a:t>6/1/2016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15672105"/>
      </p:ext>
    </p:extLst>
  </p:cSld>
  <p:clrMap bg1="lt1" tx1="dk1" bg2="lt2" tx2="dk2" accent1="accent1" accent2="accent2" accent3="accent3" accent4="accent4" accent5="accent5" accent6="accent6" hlink="hlink" folHlink="folHlink"/>
  <p:sldLayoutIdLst>
    <p:sldLayoutId id="2147484170" r:id="rId1"/>
    <p:sldLayoutId id="2147484171" r:id="rId2"/>
    <p:sldLayoutId id="2147484172" r:id="rId3"/>
    <p:sldLayoutId id="2147484173" r:id="rId4"/>
    <p:sldLayoutId id="2147484174" r:id="rId5"/>
    <p:sldLayoutId id="2147484175" r:id="rId6"/>
    <p:sldLayoutId id="2147484176" r:id="rId7"/>
    <p:sldLayoutId id="2147484177" r:id="rId8"/>
    <p:sldLayoutId id="2147484178" r:id="rId9"/>
    <p:sldLayoutId id="2147484179" r:id="rId10"/>
    <p:sldLayoutId id="2147484180"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brainfacts.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The Sound of Silence</a:t>
            </a:r>
            <a:endParaRPr lang="en-US" dirty="0"/>
          </a:p>
        </p:txBody>
      </p:sp>
      <p:sp>
        <p:nvSpPr>
          <p:cNvPr id="3" name="Subtitle 2"/>
          <p:cNvSpPr>
            <a:spLocks noGrp="1"/>
          </p:cNvSpPr>
          <p:nvPr>
            <p:ph type="subTitle" idx="1"/>
          </p:nvPr>
        </p:nvSpPr>
        <p:spPr/>
        <p:txBody>
          <a:bodyPr>
            <a:normAutofit fontScale="85000" lnSpcReduction="20000"/>
          </a:bodyPr>
          <a:lstStyle/>
          <a:p>
            <a:r>
              <a:rPr lang="en-US" altLang="en-US" dirty="0"/>
              <a:t>The Impact of Stigma on Addiction and Mental Illness and the Role of Advocacy in Counteracting the Effect</a:t>
            </a:r>
          </a:p>
          <a:p>
            <a:endParaRPr lang="en-US" dirty="0"/>
          </a:p>
        </p:txBody>
      </p:sp>
    </p:spTree>
    <p:extLst>
      <p:ext uri="{BB962C8B-B14F-4D97-AF65-F5344CB8AC3E}">
        <p14:creationId xmlns:p14="http://schemas.microsoft.com/office/powerpoint/2010/main" val="4279593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some people become addicted to alcohol and drugs, while others don’t?</a:t>
            </a:r>
            <a:endParaRPr lang="en-US" dirty="0"/>
          </a:p>
        </p:txBody>
      </p:sp>
      <p:sp useBgFill="1">
        <p:nvSpPr>
          <p:cNvPr id="3" name="Content Placeholder 2"/>
          <p:cNvSpPr>
            <a:spLocks noGrp="1"/>
          </p:cNvSpPr>
          <p:nvPr>
            <p:ph idx="1"/>
          </p:nvPr>
        </p:nvSpPr>
        <p:spPr/>
        <p:txBody>
          <a:bodyPr/>
          <a:lstStyle/>
          <a:p>
            <a:pPr marL="0" indent="0">
              <a:buNone/>
            </a:pPr>
            <a:r>
              <a:rPr lang="en-US" dirty="0" smtClean="0"/>
              <a:t>As with any other health condition, vulnerability to addiction differs for each individual.  There are certain risk factors that make addiction more likely.</a:t>
            </a:r>
          </a:p>
          <a:p>
            <a:pPr marL="0" indent="0">
              <a:buNone/>
            </a:pPr>
            <a:endParaRPr lang="en-US" dirty="0"/>
          </a:p>
        </p:txBody>
      </p:sp>
      <p:pic>
        <p:nvPicPr>
          <p:cNvPr id="4" name="Picture 2" descr="\\mprdc01\users$\lyoung\My Pictures\addiction factors.gif"/>
          <p:cNvPicPr>
            <a:picLocks noChangeAspect="1" noChangeArrowheads="1"/>
          </p:cNvPicPr>
          <p:nvPr/>
        </p:nvPicPr>
        <p:blipFill>
          <a:blip r:embed="rId2"/>
          <a:srcRect/>
          <a:stretch>
            <a:fillRect/>
          </a:stretch>
        </p:blipFill>
        <p:spPr bwMode="auto">
          <a:xfrm>
            <a:off x="3004458" y="3211876"/>
            <a:ext cx="5495730" cy="3204131"/>
          </a:xfrm>
          <a:prstGeom prst="rect">
            <a:avLst/>
          </a:prstGeom>
          <a:noFill/>
        </p:spPr>
      </p:pic>
    </p:spTree>
    <p:extLst>
      <p:ext uri="{BB962C8B-B14F-4D97-AF65-F5344CB8AC3E}">
        <p14:creationId xmlns:p14="http://schemas.microsoft.com/office/powerpoint/2010/main" val="2254205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Science of addiction</a:t>
            </a:r>
            <a:endParaRPr lang="en-US" dirty="0"/>
          </a:p>
        </p:txBody>
      </p:sp>
      <p:sp>
        <p:nvSpPr>
          <p:cNvPr id="3" name="Content Placeholder 2"/>
          <p:cNvSpPr>
            <a:spLocks noGrp="1"/>
          </p:cNvSpPr>
          <p:nvPr>
            <p:ph idx="1"/>
          </p:nvPr>
        </p:nvSpPr>
        <p:spPr/>
        <p:txBody>
          <a:bodyPr/>
          <a:lstStyle/>
          <a:p>
            <a:pPr marL="0" indent="0">
              <a:buNone/>
            </a:pPr>
            <a:r>
              <a:rPr lang="en-US" dirty="0" smtClean="0"/>
              <a:t>There is a growing body of evidence that the brains of some individuals are simply more vulnerable to the effects of alcohol and drugs.  Several factors contribute to this vulnerability:</a:t>
            </a:r>
          </a:p>
          <a:p>
            <a:pPr marL="457200" indent="-457200">
              <a:buAutoNum type="arabicPeriod"/>
            </a:pPr>
            <a:r>
              <a:rPr lang="en-US" dirty="0" smtClean="0"/>
              <a:t>Genetics (may account for up to 60% of vulnerability to addiction)</a:t>
            </a:r>
          </a:p>
          <a:p>
            <a:pPr marL="457200" indent="-457200">
              <a:buAutoNum type="arabicPeriod"/>
            </a:pPr>
            <a:r>
              <a:rPr lang="en-US" dirty="0" smtClean="0"/>
              <a:t>Early developmental influences and environmental factors</a:t>
            </a:r>
          </a:p>
          <a:p>
            <a:pPr marL="457200" indent="-457200">
              <a:buAutoNum type="arabicPeriod"/>
            </a:pPr>
            <a:r>
              <a:rPr lang="en-US" dirty="0" smtClean="0"/>
              <a:t>Effects of stressful life events across a person’s life</a:t>
            </a:r>
          </a:p>
          <a:p>
            <a:pPr marL="457200" indent="-457200">
              <a:buAutoNum type="arabicPeriod"/>
            </a:pPr>
            <a:r>
              <a:rPr lang="en-US" dirty="0" smtClean="0"/>
              <a:t>Mental disorders, such as depression or anxiety</a:t>
            </a:r>
            <a:endParaRPr lang="en-US" dirty="0"/>
          </a:p>
        </p:txBody>
      </p:sp>
    </p:spTree>
    <p:extLst>
      <p:ext uri="{BB962C8B-B14F-4D97-AF65-F5344CB8AC3E}">
        <p14:creationId xmlns:p14="http://schemas.microsoft.com/office/powerpoint/2010/main" val="2065487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Brain and Addiction</a:t>
            </a:r>
            <a:endParaRPr lang="en-US" dirty="0"/>
          </a:p>
        </p:txBody>
      </p:sp>
      <p:sp>
        <p:nvSpPr>
          <p:cNvPr id="3" name="Content Placeholder 2"/>
          <p:cNvSpPr>
            <a:spLocks noGrp="1"/>
          </p:cNvSpPr>
          <p:nvPr>
            <p:ph idx="1"/>
          </p:nvPr>
        </p:nvSpPr>
        <p:spPr/>
        <p:txBody>
          <a:bodyPr/>
          <a:lstStyle/>
          <a:p>
            <a:pPr marL="0" indent="0">
              <a:buNone/>
            </a:pPr>
            <a:r>
              <a:rPr lang="en-US" dirty="0">
                <a:latin typeface="Tahoma" panose="020B0604030504040204" pitchFamily="34" charset="0"/>
                <a:ea typeface="Times New Roman" panose="02020603050405020304" pitchFamily="18" charset="0"/>
              </a:rPr>
              <a:t>The brain is both the organ controlling our behavior and our mind.  The field of neuroscience studies how people control their behaviors, thoughts, and feelings, and how these actions can sometimes get out of control.  Neuroscience is providing us with interesting new information about the science of addiction</a:t>
            </a:r>
            <a:r>
              <a:rPr lang="en-US" dirty="0" smtClean="0">
                <a:latin typeface="Tahoma" panose="020B0604030504040204" pitchFamily="34" charset="0"/>
                <a:ea typeface="Times New Roman" panose="02020603050405020304" pitchFamily="18" charset="0"/>
              </a:rPr>
              <a:t>.</a:t>
            </a:r>
          </a:p>
          <a:p>
            <a:pPr marL="0" indent="0">
              <a:buNone/>
            </a:pPr>
            <a:endParaRPr lang="en-US" dirty="0">
              <a:latin typeface="Tahoma" panose="020B0604030504040204" pitchFamily="34" charset="0"/>
              <a:ea typeface="Times New Roman" panose="02020603050405020304" pitchFamily="18" charset="0"/>
            </a:endParaRPr>
          </a:p>
          <a:p>
            <a:pPr marL="0" indent="0">
              <a:buNone/>
            </a:pPr>
            <a:r>
              <a:rPr lang="en-US" dirty="0" smtClean="0">
                <a:latin typeface="Tahoma" panose="020B0604030504040204" pitchFamily="34" charset="0"/>
                <a:ea typeface="Times New Roman" panose="02020603050405020304" pitchFamily="18" charset="0"/>
                <a:hlinkClick r:id="rId2"/>
              </a:rPr>
              <a:t>www.brainfacts.org</a:t>
            </a:r>
            <a:endParaRPr lang="en-US" dirty="0" smtClean="0">
              <a:latin typeface="Tahoma" panose="020B0604030504040204" pitchFamily="34" charset="0"/>
              <a:ea typeface="Times New Roman" panose="02020603050405020304" pitchFamily="18" charset="0"/>
            </a:endParaRPr>
          </a:p>
          <a:p>
            <a:pPr marL="0" indent="0">
              <a:buNone/>
            </a:pPr>
            <a:endParaRPr lang="en-US"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18677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prdc01\users$\lyoung\My Pictures\brain regions.gif"/>
          <p:cNvPicPr>
            <a:picLocks noChangeAspect="1" noChangeArrowheads="1"/>
          </p:cNvPicPr>
          <p:nvPr/>
        </p:nvPicPr>
        <p:blipFill>
          <a:blip r:embed="rId2"/>
          <a:srcRect/>
          <a:stretch>
            <a:fillRect/>
          </a:stretch>
        </p:blipFill>
        <p:spPr bwMode="auto">
          <a:xfrm>
            <a:off x="1541417" y="640080"/>
            <a:ext cx="9144005" cy="5564777"/>
          </a:xfrm>
          <a:prstGeom prst="rect">
            <a:avLst/>
          </a:prstGeom>
          <a:noFill/>
        </p:spPr>
      </p:pic>
    </p:spTree>
    <p:extLst>
      <p:ext uri="{BB962C8B-B14F-4D97-AF65-F5344CB8AC3E}">
        <p14:creationId xmlns:p14="http://schemas.microsoft.com/office/powerpoint/2010/main" val="134154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8331" y="1838132"/>
            <a:ext cx="10178322" cy="3593591"/>
          </a:xfrm>
        </p:spPr>
        <p:txBody>
          <a:bodyPr>
            <a:normAutofit/>
          </a:bodyPr>
          <a:lstStyle/>
          <a:p>
            <a:pPr marL="0" indent="0">
              <a:buNone/>
            </a:pPr>
            <a:r>
              <a:rPr lang="en-US" dirty="0">
                <a:latin typeface="Tahoma" panose="020B0604030504040204" pitchFamily="34" charset="0"/>
                <a:ea typeface="Times New Roman" panose="02020603050405020304" pitchFamily="18" charset="0"/>
              </a:rPr>
              <a:t>The human brain consists of several large regions with each one responsible for some of the activities necessary for life (</a:t>
            </a:r>
            <a:r>
              <a:rPr lang="en-US" dirty="0" err="1">
                <a:latin typeface="Tahoma" panose="020B0604030504040204" pitchFamily="34" charset="0"/>
                <a:ea typeface="Times New Roman" panose="02020603050405020304" pitchFamily="18" charset="0"/>
              </a:rPr>
              <a:t>Kandel</a:t>
            </a:r>
            <a:r>
              <a:rPr lang="en-US" dirty="0">
                <a:latin typeface="Tahoma" panose="020B0604030504040204" pitchFamily="34" charset="0"/>
                <a:ea typeface="Times New Roman" panose="02020603050405020304" pitchFamily="18" charset="0"/>
              </a:rPr>
              <a:t>, 1991).  These include the brainstem, cerebellum, limbic system, diencephalon, and cerebral cortex.   Specific areas of the brain control different functions, such as seeing and hearing, as well as areas that regulate emotions and motivations.  The specific area regulating emotions is carried out by the part of the brain known as the limbic system.  The limbic system uses memories, information about how your body is working, and current sensory input to generate your emotional responses to current situations.</a:t>
            </a:r>
            <a:endParaRPr lang="en-US"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87701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Brain’s Limbic System</a:t>
            </a:r>
            <a:endParaRPr lang="en-US" dirty="0"/>
          </a:p>
        </p:txBody>
      </p:sp>
      <p:sp>
        <p:nvSpPr>
          <p:cNvPr id="3" name="Content Placeholder 2"/>
          <p:cNvSpPr>
            <a:spLocks noGrp="1"/>
          </p:cNvSpPr>
          <p:nvPr>
            <p:ph idx="1"/>
          </p:nvPr>
        </p:nvSpPr>
        <p:spPr/>
        <p:txBody>
          <a:bodyPr/>
          <a:lstStyle/>
          <a:p>
            <a:pPr marL="0" indent="0">
              <a:buNone/>
            </a:pPr>
            <a:r>
              <a:rPr lang="en-US" dirty="0">
                <a:solidFill>
                  <a:schemeClr val="tx1"/>
                </a:solidFill>
                <a:latin typeface="Tahoma" panose="020B0604030504040204" pitchFamily="34" charset="0"/>
                <a:ea typeface="Times New Roman" panose="02020603050405020304" pitchFamily="18" charset="0"/>
              </a:rPr>
              <a:t>The limbic system is involved in many of our emotions and motivations, particularly those related to survival such as fear and anger.  The limbic system also regulates feelings of pleasure such as those associated with eating and sex.  The feelings of pleasure, a part of our “reward system,” are very powerful.  Drugs of abuse activate this reward system.  </a:t>
            </a:r>
            <a:endParaRPr lang="en-US" dirty="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3705783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978091"/>
            <a:ext cx="10178322" cy="3593591"/>
          </a:xfrm>
        </p:spPr>
        <p:txBody>
          <a:bodyPr/>
          <a:lstStyle/>
          <a:p>
            <a:pPr marL="0" indent="0">
              <a:buNone/>
            </a:pPr>
            <a:endParaRPr lang="en-US" dirty="0">
              <a:latin typeface="Tahoma" panose="020B0604030504040204" pitchFamily="34" charset="0"/>
              <a:ea typeface="Times New Roman" panose="02020603050405020304" pitchFamily="18" charset="0"/>
            </a:endParaRPr>
          </a:p>
          <a:p>
            <a:pPr marL="0" indent="0">
              <a:buNone/>
            </a:pPr>
            <a:r>
              <a:rPr lang="en-US" dirty="0" smtClean="0">
                <a:latin typeface="Tahoma" panose="020B0604030504040204" pitchFamily="34" charset="0"/>
                <a:ea typeface="Times New Roman" panose="02020603050405020304" pitchFamily="18" charset="0"/>
              </a:rPr>
              <a:t>Within </a:t>
            </a:r>
            <a:r>
              <a:rPr lang="en-US" dirty="0">
                <a:latin typeface="Tahoma" panose="020B0604030504040204" pitchFamily="34" charset="0"/>
                <a:ea typeface="Times New Roman" panose="02020603050405020304" pitchFamily="18" charset="0"/>
              </a:rPr>
              <a:t>the system, </a:t>
            </a:r>
            <a:r>
              <a:rPr lang="en-US" dirty="0" smtClean="0">
                <a:latin typeface="Tahoma" panose="020B0604030504040204" pitchFamily="34" charset="0"/>
                <a:ea typeface="Times New Roman" panose="02020603050405020304" pitchFamily="18" charset="0"/>
              </a:rPr>
              <a:t>the drugs </a:t>
            </a:r>
            <a:r>
              <a:rPr lang="en-US" dirty="0">
                <a:latin typeface="Tahoma" panose="020B0604030504040204" pitchFamily="34" charset="0"/>
                <a:ea typeface="Times New Roman" panose="02020603050405020304" pitchFamily="18" charset="0"/>
              </a:rPr>
              <a:t>share the ability to increase the levels of dopamine in the </a:t>
            </a:r>
            <a:r>
              <a:rPr lang="en-US" dirty="0" smtClean="0">
                <a:latin typeface="Tahoma" panose="020B0604030504040204" pitchFamily="34" charset="0"/>
                <a:ea typeface="Times New Roman" panose="02020603050405020304" pitchFamily="18" charset="0"/>
              </a:rPr>
              <a:t>reward system.  </a:t>
            </a:r>
            <a:r>
              <a:rPr lang="en-US" dirty="0">
                <a:latin typeface="Tahoma" panose="020B0604030504040204" pitchFamily="34" charset="0"/>
                <a:ea typeface="Times New Roman" panose="02020603050405020304" pitchFamily="18" charset="0"/>
              </a:rPr>
              <a:t>This almost certainly accounts for the rewarding effects of the drugs.  At some point, the response to a given amount of drug will reach a plateau.  Either a higher dose is needed or a different method of use that will get the drug to the brain more quickly.  </a:t>
            </a:r>
            <a:endParaRPr lang="en-US"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3117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t>Disruption to the brain’s reward system is only part of the reason why drug addictions are so difficult to overcome and why relapses can occur even after years of abstinence.  Neuroscientists discovered drugs also alter connections in brain circuits that govern learning and memory, causing the formation of strong associations between the drug’s pleasurable sensation and the circumstances under which it was taken.  </a:t>
            </a:r>
            <a:endParaRPr lang="en-US" sz="2400" dirty="0"/>
          </a:p>
        </p:txBody>
      </p:sp>
    </p:spTree>
    <p:extLst>
      <p:ext uri="{BB962C8B-B14F-4D97-AF65-F5344CB8AC3E}">
        <p14:creationId xmlns:p14="http://schemas.microsoft.com/office/powerpoint/2010/main" val="1295474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Memories appear to be a critical part of addiction:</a:t>
            </a:r>
          </a:p>
        </p:txBody>
      </p:sp>
      <p:sp>
        <p:nvSpPr>
          <p:cNvPr id="3" name="Content Placeholder 2"/>
          <p:cNvSpPr>
            <a:spLocks noGrp="1"/>
          </p:cNvSpPr>
          <p:nvPr>
            <p:ph idx="1"/>
          </p:nvPr>
        </p:nvSpPr>
        <p:spPr/>
        <p:txBody>
          <a:bodyPr/>
          <a:lstStyle/>
          <a:p>
            <a:r>
              <a:rPr lang="en-US" dirty="0"/>
              <a:t>The amygdala is a part of the  brain’s limbic system which is critical for memory and responsible for evoking emotions.</a:t>
            </a:r>
          </a:p>
          <a:p>
            <a:r>
              <a:rPr lang="en-US" dirty="0"/>
              <a:t>For someone with addiction, when a drug craving occurs, the </a:t>
            </a:r>
            <a:r>
              <a:rPr lang="en-US" dirty="0" err="1"/>
              <a:t>amgdala</a:t>
            </a:r>
            <a:r>
              <a:rPr lang="en-US" dirty="0"/>
              <a:t> becomes active and a craving is triggered.</a:t>
            </a:r>
          </a:p>
          <a:p>
            <a:r>
              <a:rPr lang="en-US" dirty="0"/>
              <a:t>PET scans show that, in someone with a history of addiction, when presented with pictures of the drug or </a:t>
            </a:r>
            <a:r>
              <a:rPr lang="en-US" dirty="0" err="1"/>
              <a:t>paraphenalia</a:t>
            </a:r>
            <a:r>
              <a:rPr lang="en-US" dirty="0"/>
              <a:t>, the amygdala becomes very active.</a:t>
            </a:r>
          </a:p>
          <a:p>
            <a:r>
              <a:rPr lang="en-US" dirty="0"/>
              <a:t>This craving demands the drug immediately.  Rational thoughts are dismissed.  A basic change has occurred in the brain.</a:t>
            </a:r>
          </a:p>
          <a:p>
            <a:r>
              <a:rPr lang="en-US" dirty="0"/>
              <a:t>Addiction is a brain disease!</a:t>
            </a:r>
          </a:p>
          <a:p>
            <a:endParaRPr lang="en-US" dirty="0"/>
          </a:p>
        </p:txBody>
      </p:sp>
    </p:spTree>
    <p:extLst>
      <p:ext uri="{BB962C8B-B14F-4D97-AF65-F5344CB8AC3E}">
        <p14:creationId xmlns:p14="http://schemas.microsoft.com/office/powerpoint/2010/main" val="1647253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prdc01\users$\lyoung\My Pictures\amygdala lit up.gif"/>
          <p:cNvPicPr>
            <a:picLocks noGrp="1" noChangeAspect="1" noChangeArrowheads="1"/>
          </p:cNvPicPr>
          <p:nvPr>
            <p:ph idx="1"/>
          </p:nvPr>
        </p:nvPicPr>
        <p:blipFill>
          <a:blip r:embed="rId2"/>
          <a:srcRect/>
          <a:stretch>
            <a:fillRect/>
          </a:stretch>
        </p:blipFill>
        <p:spPr bwMode="auto">
          <a:xfrm>
            <a:off x="2051223" y="593124"/>
            <a:ext cx="8180172" cy="5494638"/>
          </a:xfrm>
          <a:prstGeom prst="rect">
            <a:avLst/>
          </a:prstGeom>
          <a:noFill/>
        </p:spPr>
      </p:pic>
    </p:spTree>
    <p:extLst>
      <p:ext uri="{BB962C8B-B14F-4D97-AF65-F5344CB8AC3E}">
        <p14:creationId xmlns:p14="http://schemas.microsoft.com/office/powerpoint/2010/main" val="37281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2093976"/>
            <a:ext cx="10058400" cy="4078224"/>
          </a:xfrm>
        </p:spPr>
        <p:txBody>
          <a:bodyPr/>
          <a:lstStyle/>
          <a:p>
            <a:endParaRPr lang="en-US" i="1" dirty="0" smtClean="0"/>
          </a:p>
          <a:p>
            <a:pPr marL="0" indent="0">
              <a:buNone/>
            </a:pPr>
            <a:r>
              <a:rPr lang="en-US" i="1" dirty="0" smtClean="0"/>
              <a:t>“We </a:t>
            </a:r>
            <a:r>
              <a:rPr lang="en-US" i="1" dirty="0"/>
              <a:t>envision a society where people who are addicted to alcohol or other drugs, people in recovery from addiction, and people at-risk for addiction are valued and treated with dignity; and where stigma, accompanying attitudes, discrimination and other barriers to recovery are eliminated.  We envision a society where addiction is recognized as a public health issue – a treatable disease for which individuals should seek and receive treatment; and where treatment is recognized as a specialized field of expertise” </a:t>
            </a:r>
            <a:r>
              <a:rPr lang="en-US" dirty="0"/>
              <a:t> (Changing the Conversation; The National Treatment Plan Initiative; November 2000).</a:t>
            </a:r>
          </a:p>
          <a:p>
            <a:endParaRPr lang="en-US" dirty="0"/>
          </a:p>
        </p:txBody>
      </p:sp>
    </p:spTree>
    <p:extLst>
      <p:ext uri="{BB962C8B-B14F-4D97-AF65-F5344CB8AC3E}">
        <p14:creationId xmlns:p14="http://schemas.microsoft.com/office/powerpoint/2010/main" val="1148099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about the behavioral effects?</a:t>
            </a:r>
            <a:endParaRPr lang="en-US" dirty="0"/>
          </a:p>
        </p:txBody>
      </p:sp>
      <p:sp>
        <p:nvSpPr>
          <p:cNvPr id="3" name="Content Placeholder 2"/>
          <p:cNvSpPr>
            <a:spLocks noGrp="1"/>
          </p:cNvSpPr>
          <p:nvPr>
            <p:ph idx="1"/>
          </p:nvPr>
        </p:nvSpPr>
        <p:spPr/>
        <p:txBody>
          <a:bodyPr/>
          <a:lstStyle/>
          <a:p>
            <a:r>
              <a:rPr lang="en-US" dirty="0" smtClean="0"/>
              <a:t>It seems natural to expect that, when individuals have experienced major problems due to drugs, they can just “wake up” and quit using.</a:t>
            </a:r>
          </a:p>
          <a:p>
            <a:r>
              <a:rPr lang="en-US" dirty="0" smtClean="0"/>
              <a:t>However, the areas of the brain that do self-reflection, assessment, planning and careful listening to feedback are the areas most damaged by the substance use.</a:t>
            </a:r>
          </a:p>
          <a:p>
            <a:r>
              <a:rPr lang="en-US" dirty="0" smtClean="0"/>
              <a:t>The drug use impairs the part of the brain necessary to invent solutions to problems, both short term and in the longer term.</a:t>
            </a:r>
          </a:p>
          <a:p>
            <a:r>
              <a:rPr lang="en-US" dirty="0" smtClean="0"/>
              <a:t>Thus, the very thing that we are asking the individual to do is the one thing they will have the greatest difficulty doing.  </a:t>
            </a:r>
          </a:p>
          <a:p>
            <a:endParaRPr lang="en-US" dirty="0"/>
          </a:p>
        </p:txBody>
      </p:sp>
    </p:spTree>
    <p:extLst>
      <p:ext uri="{BB962C8B-B14F-4D97-AF65-F5344CB8AC3E}">
        <p14:creationId xmlns:p14="http://schemas.microsoft.com/office/powerpoint/2010/main" val="1399047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 changes from drug use permanent?</a:t>
            </a:r>
            <a:endParaRPr lang="en-US" dirty="0"/>
          </a:p>
        </p:txBody>
      </p:sp>
      <p:sp>
        <p:nvSpPr>
          <p:cNvPr id="3" name="Content Placeholder 2"/>
          <p:cNvSpPr>
            <a:spLocks noGrp="1"/>
          </p:cNvSpPr>
          <p:nvPr>
            <p:ph idx="1"/>
          </p:nvPr>
        </p:nvSpPr>
        <p:spPr/>
        <p:txBody>
          <a:bodyPr/>
          <a:lstStyle/>
          <a:p>
            <a:r>
              <a:rPr lang="en-US" dirty="0" smtClean="0"/>
              <a:t>Yes and no.</a:t>
            </a:r>
          </a:p>
          <a:p>
            <a:r>
              <a:rPr lang="en-US" dirty="0" smtClean="0"/>
              <a:t>There is increasing evidence of brain recovery from addiction.</a:t>
            </a:r>
          </a:p>
          <a:p>
            <a:r>
              <a:rPr lang="en-US" dirty="0" smtClean="0"/>
              <a:t>Long term heavy alcohol use results in some permanent damage and alcohol is perhaps the most harmful drug to the central nervous system.  However, much of the damage can either be restored or the brain can develop compensations for damaged areas.</a:t>
            </a:r>
          </a:p>
          <a:p>
            <a:r>
              <a:rPr lang="en-US" dirty="0" smtClean="0"/>
              <a:t>However, fundamental neurochemical “imbalances” that were present before the addiction may still need attention.  </a:t>
            </a:r>
          </a:p>
          <a:p>
            <a:endParaRPr lang="en-US" dirty="0"/>
          </a:p>
        </p:txBody>
      </p:sp>
    </p:spTree>
    <p:extLst>
      <p:ext uri="{BB962C8B-B14F-4D97-AF65-F5344CB8AC3E}">
        <p14:creationId xmlns:p14="http://schemas.microsoft.com/office/powerpoint/2010/main" val="4250441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required for recovery?</a:t>
            </a:r>
            <a:endParaRPr lang="en-US" dirty="0"/>
          </a:p>
        </p:txBody>
      </p:sp>
      <p:sp>
        <p:nvSpPr>
          <p:cNvPr id="3" name="Content Placeholder 2"/>
          <p:cNvSpPr>
            <a:spLocks noGrp="1"/>
          </p:cNvSpPr>
          <p:nvPr>
            <p:ph idx="1"/>
          </p:nvPr>
        </p:nvSpPr>
        <p:spPr/>
        <p:txBody>
          <a:bodyPr/>
          <a:lstStyle/>
          <a:p>
            <a:r>
              <a:rPr lang="en-US" dirty="0" smtClean="0"/>
              <a:t>An understanding of co-occurring conditions such as depression, anxiety, and trauma.</a:t>
            </a:r>
          </a:p>
          <a:p>
            <a:r>
              <a:rPr lang="en-US" dirty="0" smtClean="0"/>
              <a:t>Accessible treatment professionals.</a:t>
            </a:r>
          </a:p>
          <a:p>
            <a:r>
              <a:rPr lang="en-US" dirty="0" smtClean="0"/>
              <a:t>Availability of resources</a:t>
            </a:r>
          </a:p>
          <a:p>
            <a:r>
              <a:rPr lang="en-US" dirty="0" smtClean="0"/>
              <a:t>Respect for the individual’s autonomy</a:t>
            </a:r>
          </a:p>
          <a:p>
            <a:r>
              <a:rPr lang="en-US" dirty="0" smtClean="0"/>
              <a:t>Understanding of relapse </a:t>
            </a:r>
          </a:p>
          <a:p>
            <a:r>
              <a:rPr lang="en-US" dirty="0" smtClean="0"/>
              <a:t>Active use of recovery supports</a:t>
            </a:r>
          </a:p>
          <a:p>
            <a:r>
              <a:rPr lang="en-US" dirty="0" smtClean="0"/>
              <a:t>An understanding that addiction is as chronic health condition</a:t>
            </a:r>
          </a:p>
          <a:p>
            <a:r>
              <a:rPr lang="en-US" dirty="0" smtClean="0"/>
              <a:t>An appreciation of how difficult the journey of recovery can be</a:t>
            </a:r>
          </a:p>
          <a:p>
            <a:pPr marL="0" indent="0">
              <a:buNone/>
            </a:pPr>
            <a:endParaRPr lang="en-US" dirty="0"/>
          </a:p>
        </p:txBody>
      </p:sp>
    </p:spTree>
    <p:extLst>
      <p:ext uri="{BB962C8B-B14F-4D97-AF65-F5344CB8AC3E}">
        <p14:creationId xmlns:p14="http://schemas.microsoft.com/office/powerpoint/2010/main" val="2328020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bottom line:</a:t>
            </a:r>
            <a:endParaRPr lang="en-US" dirty="0"/>
          </a:p>
        </p:txBody>
      </p:sp>
      <p:sp>
        <p:nvSpPr>
          <p:cNvPr id="3" name="Content Placeholder 2"/>
          <p:cNvSpPr>
            <a:spLocks noGrp="1"/>
          </p:cNvSpPr>
          <p:nvPr>
            <p:ph idx="1"/>
          </p:nvPr>
        </p:nvSpPr>
        <p:spPr>
          <a:xfrm>
            <a:off x="1251678" y="1680519"/>
            <a:ext cx="10178322" cy="4199073"/>
          </a:xfrm>
        </p:spPr>
        <p:txBody>
          <a:bodyPr/>
          <a:lstStyle/>
          <a:p>
            <a:r>
              <a:rPr lang="en-US" dirty="0">
                <a:latin typeface="Tahoma" panose="020B0604030504040204" pitchFamily="34" charset="0"/>
                <a:ea typeface="Times New Roman" panose="02020603050405020304" pitchFamily="18" charset="0"/>
              </a:rPr>
              <a:t>Individuals make choices to begin using drugs.  This voluntary initiation into the world of addictive drugs has strongly influenced society’s view of drug abuse, drug addiction, and its treatment. </a:t>
            </a:r>
          </a:p>
          <a:p>
            <a:r>
              <a:rPr lang="en-US" dirty="0">
                <a:latin typeface="Tahoma" panose="020B0604030504040204" pitchFamily="34" charset="0"/>
                <a:ea typeface="Times New Roman" panose="02020603050405020304" pitchFamily="18" charset="0"/>
              </a:rPr>
              <a:t> When drug abuse becomes drug addiction, however, there is a loss of control over the drug use and it is no longer a matter of choice.</a:t>
            </a:r>
          </a:p>
          <a:p>
            <a:r>
              <a:rPr lang="en-US" dirty="0">
                <a:latin typeface="Tahoma" panose="020B0604030504040204" pitchFamily="34" charset="0"/>
                <a:ea typeface="Times New Roman" panose="02020603050405020304" pitchFamily="18" charset="0"/>
              </a:rPr>
              <a:t>Craving arises from the brain’s need to maintain a state of homeostasis that now includes the presence of the drug.</a:t>
            </a:r>
          </a:p>
          <a:p>
            <a:r>
              <a:rPr lang="en-US" dirty="0">
                <a:latin typeface="Tahoma" panose="020B0604030504040204" pitchFamily="34" charset="0"/>
                <a:ea typeface="Times New Roman" panose="02020603050405020304" pitchFamily="18" charset="0"/>
              </a:rPr>
              <a:t> Using PET imaging, scientists have shown that cravings have a physical basis in the brain (Childress, </a:t>
            </a:r>
            <a:r>
              <a:rPr lang="en-US" dirty="0" err="1">
                <a:latin typeface="Tahoma" panose="020B0604030504040204" pitchFamily="34" charset="0"/>
                <a:ea typeface="Times New Roman" panose="02020603050405020304" pitchFamily="18" charset="0"/>
              </a:rPr>
              <a:t>Mozley</a:t>
            </a:r>
            <a:r>
              <a:rPr lang="en-US" dirty="0">
                <a:latin typeface="Tahoma" panose="020B0604030504040204" pitchFamily="34" charset="0"/>
                <a:ea typeface="Times New Roman" panose="02020603050405020304" pitchFamily="18" charset="0"/>
              </a:rPr>
              <a:t>, Elgin, Fitzgerald, </a:t>
            </a:r>
            <a:r>
              <a:rPr lang="en-US" dirty="0" err="1">
                <a:latin typeface="Tahoma" panose="020B0604030504040204" pitchFamily="34" charset="0"/>
                <a:ea typeface="Times New Roman" panose="02020603050405020304" pitchFamily="18" charset="0"/>
              </a:rPr>
              <a:t>Reivich</a:t>
            </a:r>
            <a:r>
              <a:rPr lang="en-US" dirty="0">
                <a:latin typeface="Tahoma" panose="020B0604030504040204" pitchFamily="34" charset="0"/>
                <a:ea typeface="Times New Roman" panose="02020603050405020304" pitchFamily="18" charset="0"/>
              </a:rPr>
              <a:t>, &amp; O’Brien, 1999). </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94451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bottom line:</a:t>
            </a:r>
            <a:endParaRPr lang="en-US" dirty="0"/>
          </a:p>
        </p:txBody>
      </p:sp>
      <p:sp>
        <p:nvSpPr>
          <p:cNvPr id="3" name="Content Placeholder 2"/>
          <p:cNvSpPr>
            <a:spLocks noGrp="1"/>
          </p:cNvSpPr>
          <p:nvPr>
            <p:ph idx="1"/>
          </p:nvPr>
        </p:nvSpPr>
        <p:spPr>
          <a:xfrm>
            <a:off x="1251678" y="1276865"/>
            <a:ext cx="10178322" cy="5346357"/>
          </a:xfrm>
        </p:spPr>
        <p:txBody>
          <a:bodyPr>
            <a:normAutofit/>
          </a:bodyPr>
          <a:lstStyle/>
          <a:p>
            <a:pPr>
              <a:lnSpc>
                <a:spcPct val="80000"/>
              </a:lnSpc>
            </a:pPr>
            <a:r>
              <a:rPr lang="en-US" altLang="en-US" dirty="0"/>
              <a:t>Drug abuse and addiction lead to long-term changes in the brain.  While the biological foundation for drug addiction does not absolve an individual from the responsibility of his or her actions, the stigma of drug addiction needs to be lifted so individuals can receive proper medical treatment, similar to other chronic diseases.</a:t>
            </a:r>
          </a:p>
          <a:p>
            <a:pPr>
              <a:lnSpc>
                <a:spcPct val="80000"/>
              </a:lnSpc>
            </a:pPr>
            <a:r>
              <a:rPr lang="en-US" altLang="en-US" dirty="0"/>
              <a:t>Addiction is a </a:t>
            </a:r>
            <a:r>
              <a:rPr lang="en-US" altLang="en-US" dirty="0">
                <a:solidFill>
                  <a:srgbClr val="FF3300"/>
                </a:solidFill>
              </a:rPr>
              <a:t>recurring chronic disease While no cure is currently available, effective treatment is</a:t>
            </a:r>
            <a:r>
              <a:rPr lang="en-US" altLang="en-US" dirty="0"/>
              <a:t>.</a:t>
            </a:r>
          </a:p>
          <a:p>
            <a:pPr>
              <a:lnSpc>
                <a:spcPct val="80000"/>
              </a:lnSpc>
            </a:pPr>
            <a:r>
              <a:rPr lang="en-US" altLang="en-US" dirty="0"/>
              <a:t>Successful treatment for any chronic disease necessitates patient compliance with the prescribed treatment regimen.  </a:t>
            </a:r>
          </a:p>
          <a:p>
            <a:pPr>
              <a:lnSpc>
                <a:spcPct val="80000"/>
              </a:lnSpc>
            </a:pPr>
            <a:r>
              <a:rPr lang="en-US" altLang="en-US" dirty="0"/>
              <a:t>Adhering to a treatment plan is difficult for those with chronic disease.  </a:t>
            </a:r>
            <a:r>
              <a:rPr lang="en-US" altLang="en-US" dirty="0">
                <a:solidFill>
                  <a:srgbClr val="FF3300"/>
                </a:solidFill>
              </a:rPr>
              <a:t>Treatment for drug addiction is statistically more successful than for other chronic diseases</a:t>
            </a:r>
            <a:r>
              <a:rPr lang="en-US" altLang="en-US" dirty="0"/>
              <a:t> (such as heart disease, hypertension, asthma sufferers, etc.), but relapses happen (O’Brien &amp; McClellan, 1998).</a:t>
            </a:r>
          </a:p>
          <a:p>
            <a:r>
              <a:rPr lang="en-US" dirty="0" smtClean="0"/>
              <a:t>Just saying “no” is unrealistic.  It would be comparable to telling someone with diabetes to “just get over it.”</a:t>
            </a:r>
          </a:p>
          <a:p>
            <a:r>
              <a:rPr lang="en-US" dirty="0" smtClean="0"/>
              <a:t> Treatment may include medications (Naltrexone, </a:t>
            </a:r>
            <a:r>
              <a:rPr lang="en-US" dirty="0" err="1" smtClean="0"/>
              <a:t>Vivitrol</a:t>
            </a:r>
            <a:r>
              <a:rPr lang="en-US" dirty="0" smtClean="0"/>
              <a:t>, </a:t>
            </a:r>
            <a:r>
              <a:rPr lang="en-US" dirty="0" err="1" smtClean="0"/>
              <a:t>Campral</a:t>
            </a:r>
            <a:r>
              <a:rPr lang="en-US" dirty="0" smtClean="0"/>
              <a:t>, Antabuse, </a:t>
            </a:r>
            <a:r>
              <a:rPr lang="en-US" dirty="0" err="1" smtClean="0"/>
              <a:t>Suboxone</a:t>
            </a:r>
            <a:r>
              <a:rPr lang="en-US" dirty="0" smtClean="0"/>
              <a:t>, anti-depressants, etc.) to help the brain re-establish equilibrium.</a:t>
            </a:r>
          </a:p>
          <a:p>
            <a:r>
              <a:rPr lang="en-US" dirty="0" smtClean="0"/>
              <a:t>The idea of “moral deficiency” is inappropriate and stigmatizing.  </a:t>
            </a:r>
          </a:p>
        </p:txBody>
      </p:sp>
    </p:spTree>
    <p:extLst>
      <p:ext uri="{BB962C8B-B14F-4D97-AF65-F5344CB8AC3E}">
        <p14:creationId xmlns:p14="http://schemas.microsoft.com/office/powerpoint/2010/main" val="1114034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lstStyle/>
          <a:p>
            <a:r>
              <a:rPr lang="en-US" dirty="0" smtClean="0"/>
              <a:t>Kenny, P.J. (2007).  Brain reward systems and compulsive drug use, </a:t>
            </a:r>
            <a:r>
              <a:rPr lang="en-US" i="1" dirty="0" smtClean="0"/>
              <a:t>Trends in Pharmacological Sciences,</a:t>
            </a:r>
            <a:r>
              <a:rPr lang="en-US" dirty="0" smtClean="0"/>
              <a:t> 28(3):135-141.</a:t>
            </a:r>
          </a:p>
          <a:p>
            <a:r>
              <a:rPr lang="en-US" dirty="0" err="1" smtClean="0"/>
              <a:t>Koob</a:t>
            </a:r>
            <a:r>
              <a:rPr lang="en-US" dirty="0" smtClean="0"/>
              <a:t>, G.F., </a:t>
            </a:r>
            <a:r>
              <a:rPr lang="en-US" dirty="0" err="1" smtClean="0"/>
              <a:t>Volkow</a:t>
            </a:r>
            <a:r>
              <a:rPr lang="en-US" dirty="0" smtClean="0"/>
              <a:t>, N.D. (2010).  Elaboration of reward circuitry in brain that mediates responses to natural rewards (food, sex) under normal conditions and how this circuitry is corrupted by chronic exposure to drugs of abuse. </a:t>
            </a:r>
            <a:r>
              <a:rPr lang="en-US" i="1" dirty="0" err="1" smtClean="0"/>
              <a:t>Neuropsychopharmacology</a:t>
            </a:r>
            <a:r>
              <a:rPr lang="en-US" i="1" dirty="0" smtClean="0"/>
              <a:t>, </a:t>
            </a:r>
            <a:r>
              <a:rPr lang="en-US" dirty="0" smtClean="0"/>
              <a:t>35(1):217-238.</a:t>
            </a:r>
          </a:p>
          <a:p>
            <a:r>
              <a:rPr lang="en-US" dirty="0" err="1" smtClean="0"/>
              <a:t>Volkow</a:t>
            </a:r>
            <a:r>
              <a:rPr lang="en-US" dirty="0" smtClean="0"/>
              <a:t>, N.D., Li T.K. (2004).  Drug addiction: The neurobiology of behavior gone awry. </a:t>
            </a:r>
            <a:r>
              <a:rPr lang="en-US" i="1" dirty="0" smtClean="0"/>
              <a:t> Nature Reviews Neuroscience</a:t>
            </a:r>
            <a:r>
              <a:rPr lang="en-US" dirty="0" smtClean="0"/>
              <a:t>. 5:963-970.</a:t>
            </a:r>
            <a:endParaRPr lang="en-US" dirty="0"/>
          </a:p>
        </p:txBody>
      </p:sp>
    </p:spTree>
    <p:extLst>
      <p:ext uri="{BB962C8B-B14F-4D97-AF65-F5344CB8AC3E}">
        <p14:creationId xmlns:p14="http://schemas.microsoft.com/office/powerpoint/2010/main" val="2887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Terms:</a:t>
            </a:r>
            <a:endParaRPr lang="en-US" dirty="0"/>
          </a:p>
        </p:txBody>
      </p:sp>
      <p:sp>
        <p:nvSpPr>
          <p:cNvPr id="3" name="Content Placeholder 2"/>
          <p:cNvSpPr>
            <a:spLocks noGrp="1"/>
          </p:cNvSpPr>
          <p:nvPr>
            <p:ph idx="1"/>
          </p:nvPr>
        </p:nvSpPr>
        <p:spPr/>
        <p:txBody>
          <a:bodyPr/>
          <a:lstStyle/>
          <a:p>
            <a:pPr>
              <a:lnSpc>
                <a:spcPct val="80000"/>
              </a:lnSpc>
            </a:pPr>
            <a:r>
              <a:rPr lang="en-US" altLang="en-US" sz="2800" b="1" dirty="0">
                <a:solidFill>
                  <a:srgbClr val="FF3300"/>
                </a:solidFill>
              </a:rPr>
              <a:t>Prejudice</a:t>
            </a:r>
            <a:r>
              <a:rPr lang="en-US" altLang="en-US" sz="2800" b="1" dirty="0"/>
              <a:t>:  </a:t>
            </a:r>
            <a:r>
              <a:rPr lang="en-US" altLang="en-US" sz="2800" dirty="0"/>
              <a:t>A negative attitude about members of a certain group.  To “pre-judge” someone.</a:t>
            </a:r>
          </a:p>
          <a:p>
            <a:pPr>
              <a:lnSpc>
                <a:spcPct val="80000"/>
              </a:lnSpc>
            </a:pPr>
            <a:r>
              <a:rPr lang="en-US" altLang="en-US" sz="2800" b="1" dirty="0">
                <a:solidFill>
                  <a:srgbClr val="FF3300"/>
                </a:solidFill>
              </a:rPr>
              <a:t>Discrimination</a:t>
            </a:r>
            <a:r>
              <a:rPr lang="en-US" altLang="en-US" sz="2800" b="1" dirty="0"/>
              <a:t>:  </a:t>
            </a:r>
            <a:r>
              <a:rPr lang="en-US" altLang="en-US" sz="2800" dirty="0"/>
              <a:t>Behavior resulting in differential treatment, usually of a negative nature.</a:t>
            </a:r>
          </a:p>
          <a:p>
            <a:pPr>
              <a:lnSpc>
                <a:spcPct val="80000"/>
              </a:lnSpc>
            </a:pPr>
            <a:r>
              <a:rPr lang="en-US" altLang="en-US" sz="2800" b="1" dirty="0">
                <a:solidFill>
                  <a:srgbClr val="FF3300"/>
                </a:solidFill>
              </a:rPr>
              <a:t>Stereotypes</a:t>
            </a:r>
            <a:r>
              <a:rPr lang="en-US" altLang="en-US" sz="2800" b="1" dirty="0"/>
              <a:t>:  </a:t>
            </a:r>
            <a:r>
              <a:rPr lang="en-US" altLang="en-US" sz="2800" dirty="0"/>
              <a:t>Fixed, generalized, and overly simplistic conceptions of traits, behaviors, and attitudes of a particular group of people.</a:t>
            </a:r>
          </a:p>
          <a:p>
            <a:pPr>
              <a:lnSpc>
                <a:spcPct val="80000"/>
              </a:lnSpc>
            </a:pPr>
            <a:r>
              <a:rPr lang="en-US" altLang="en-US" sz="2800" b="1" dirty="0">
                <a:solidFill>
                  <a:srgbClr val="FF3300"/>
                </a:solidFill>
              </a:rPr>
              <a:t>Stigma</a:t>
            </a:r>
            <a:r>
              <a:rPr lang="en-US" altLang="en-US" sz="2800" b="1" dirty="0"/>
              <a:t>:  </a:t>
            </a:r>
            <a:r>
              <a:rPr lang="en-US" altLang="en-US" sz="2800" dirty="0"/>
              <a:t>Severe social disapproval of personal characteristics or beliefs that are against cultural norms, often leading to marginalization.</a:t>
            </a:r>
            <a:endParaRPr lang="en-US" altLang="en-US" sz="2800" b="1" dirty="0"/>
          </a:p>
          <a:p>
            <a:endParaRPr lang="en-US" dirty="0"/>
          </a:p>
        </p:txBody>
      </p:sp>
    </p:spTree>
    <p:extLst>
      <p:ext uri="{BB962C8B-B14F-4D97-AF65-F5344CB8AC3E}">
        <p14:creationId xmlns:p14="http://schemas.microsoft.com/office/powerpoint/2010/main" val="425773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5400" dirty="0"/>
              <a:t>Stigma exists when four specific components come together:</a:t>
            </a:r>
            <a:endParaRPr lang="en-US" dirty="0"/>
          </a:p>
        </p:txBody>
      </p:sp>
      <p:sp>
        <p:nvSpPr>
          <p:cNvPr id="3" name="Content Placeholder 2"/>
          <p:cNvSpPr>
            <a:spLocks noGrp="1"/>
          </p:cNvSpPr>
          <p:nvPr>
            <p:ph idx="1"/>
          </p:nvPr>
        </p:nvSpPr>
        <p:spPr/>
        <p:txBody>
          <a:bodyPr/>
          <a:lstStyle/>
          <a:p>
            <a:pPr marL="609600" indent="-609600">
              <a:lnSpc>
                <a:spcPct val="80000"/>
              </a:lnSpc>
              <a:buFontTx/>
              <a:buAutoNum type="arabicPeriod"/>
            </a:pPr>
            <a:r>
              <a:rPr lang="en-US" altLang="en-US" b="1" dirty="0">
                <a:solidFill>
                  <a:srgbClr val="FF3300"/>
                </a:solidFill>
              </a:rPr>
              <a:t>Differentiation and labeling</a:t>
            </a:r>
            <a:r>
              <a:rPr lang="en-US" altLang="en-US" b="1" dirty="0"/>
              <a:t>:</a:t>
            </a:r>
            <a:r>
              <a:rPr lang="en-US" altLang="en-US" dirty="0"/>
              <a:t>  Identifying which human differences are important and worthy of labeling is a social process and requires a significant amount of oversimplification in order to create groups.  Differences must be socially judged to be relevant for labeling to occur.</a:t>
            </a:r>
          </a:p>
          <a:p>
            <a:pPr marL="609600" indent="-609600">
              <a:lnSpc>
                <a:spcPct val="80000"/>
              </a:lnSpc>
              <a:buFontTx/>
              <a:buAutoNum type="arabicPeriod"/>
            </a:pPr>
            <a:r>
              <a:rPr lang="en-US" altLang="en-US" b="1" dirty="0">
                <a:solidFill>
                  <a:srgbClr val="FF3300"/>
                </a:solidFill>
              </a:rPr>
              <a:t>Linking to stereotypes</a:t>
            </a:r>
            <a:r>
              <a:rPr lang="en-US" altLang="en-US" b="1" dirty="0"/>
              <a:t>: </a:t>
            </a:r>
            <a:r>
              <a:rPr lang="en-US" altLang="en-US" dirty="0"/>
              <a:t> The labeled differences must be linked to stereotypes</a:t>
            </a:r>
          </a:p>
          <a:p>
            <a:pPr marL="609600" indent="-609600">
              <a:lnSpc>
                <a:spcPct val="80000"/>
              </a:lnSpc>
              <a:buFontTx/>
              <a:buAutoNum type="arabicPeriod"/>
            </a:pPr>
            <a:r>
              <a:rPr lang="en-US" altLang="en-US" b="1" dirty="0">
                <a:solidFill>
                  <a:srgbClr val="FF3300"/>
                </a:solidFill>
              </a:rPr>
              <a:t>Us and them</a:t>
            </a:r>
            <a:r>
              <a:rPr lang="en-US" altLang="en-US" b="1" dirty="0"/>
              <a:t>: </a:t>
            </a:r>
            <a:r>
              <a:rPr lang="en-US" altLang="en-US" dirty="0"/>
              <a:t> The linking of negative attributes to differentiated groups facilitates a sense of separation between the “us” and the “them.”  This implies that the labeled group is slightly less human in nature, and at the extreme, not human at all.</a:t>
            </a:r>
          </a:p>
          <a:p>
            <a:pPr marL="609600" indent="-609600">
              <a:lnSpc>
                <a:spcPct val="80000"/>
              </a:lnSpc>
              <a:buFontTx/>
              <a:buAutoNum type="arabicPeriod"/>
            </a:pPr>
            <a:r>
              <a:rPr lang="en-US" altLang="en-US" b="1" dirty="0">
                <a:solidFill>
                  <a:srgbClr val="FF3300"/>
                </a:solidFill>
              </a:rPr>
              <a:t>Disadvantage</a:t>
            </a:r>
            <a:r>
              <a:rPr lang="en-US" altLang="en-US" b="1" dirty="0"/>
              <a:t>:</a:t>
            </a:r>
            <a:r>
              <a:rPr lang="en-US" altLang="en-US" dirty="0"/>
              <a:t>  As individuals are labeled and linked to undesirable characteristics, status loss and discrimination occur in areas including income, education, mental well-being, housing, health, and medical treatment.</a:t>
            </a:r>
          </a:p>
          <a:p>
            <a:pPr marL="609600" indent="-609600">
              <a:lnSpc>
                <a:spcPct val="80000"/>
              </a:lnSpc>
              <a:buFontTx/>
              <a:buAutoNum type="arabicPeriod"/>
            </a:pPr>
            <a:endParaRPr lang="en-US" altLang="en-US" sz="1050" dirty="0"/>
          </a:p>
          <a:p>
            <a:pPr marL="609600" indent="-609600" algn="ctr">
              <a:lnSpc>
                <a:spcPct val="80000"/>
              </a:lnSpc>
              <a:buFontTx/>
              <a:buNone/>
            </a:pPr>
            <a:r>
              <a:rPr lang="en-US" altLang="en-US" sz="1050" dirty="0"/>
              <a:t>                                                                                    Link and Phelan (2001)   </a:t>
            </a:r>
          </a:p>
          <a:p>
            <a:endParaRPr lang="en-US" dirty="0"/>
          </a:p>
        </p:txBody>
      </p:sp>
    </p:spTree>
    <p:extLst>
      <p:ext uri="{BB962C8B-B14F-4D97-AF65-F5344CB8AC3E}">
        <p14:creationId xmlns:p14="http://schemas.microsoft.com/office/powerpoint/2010/main" val="133312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stigma impacts:</a:t>
            </a:r>
            <a:endParaRPr lang="en-US" dirty="0"/>
          </a:p>
        </p:txBody>
      </p:sp>
      <p:sp>
        <p:nvSpPr>
          <p:cNvPr id="3" name="Content Placeholder 2"/>
          <p:cNvSpPr>
            <a:spLocks noGrp="1"/>
          </p:cNvSpPr>
          <p:nvPr>
            <p:ph idx="1"/>
          </p:nvPr>
        </p:nvSpPr>
        <p:spPr/>
        <p:txBody>
          <a:bodyPr/>
          <a:lstStyle/>
          <a:p>
            <a:pPr marL="0" indent="0">
              <a:buNone/>
            </a:pPr>
            <a:r>
              <a:rPr lang="en-US" altLang="en-US" sz="3600" dirty="0"/>
              <a:t>In </a:t>
            </a:r>
            <a:r>
              <a:rPr lang="en-US" altLang="en-US" sz="3600" i="1" dirty="0"/>
              <a:t>Changing the Conversation</a:t>
            </a:r>
            <a:r>
              <a:rPr lang="en-US" altLang="en-US" sz="3600" dirty="0"/>
              <a:t> (2000), stigma was addressed as a “</a:t>
            </a:r>
            <a:r>
              <a:rPr lang="en-US" altLang="en-US" sz="3600" dirty="0">
                <a:solidFill>
                  <a:srgbClr val="FF3300"/>
                </a:solidFill>
              </a:rPr>
              <a:t>powerful, shame-based mark of disgrace and reproach that impedes treatment and recovery.”</a:t>
            </a:r>
          </a:p>
          <a:p>
            <a:endParaRPr lang="en-US" dirty="0"/>
          </a:p>
        </p:txBody>
      </p:sp>
    </p:spTree>
    <p:extLst>
      <p:ext uri="{BB962C8B-B14F-4D97-AF65-F5344CB8AC3E}">
        <p14:creationId xmlns:p14="http://schemas.microsoft.com/office/powerpoint/2010/main" val="268087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985319"/>
            <a:ext cx="10178322" cy="3894273"/>
          </a:xfrm>
        </p:spPr>
        <p:txBody>
          <a:bodyPr/>
          <a:lstStyle/>
          <a:p>
            <a:pPr>
              <a:lnSpc>
                <a:spcPct val="80000"/>
              </a:lnSpc>
            </a:pPr>
            <a:r>
              <a:rPr lang="en-US" altLang="en-US" dirty="0"/>
              <a:t>Stigmatized individuals may internalize negative perceptions of themselves, further affecting their ability  to effect positive change in their lives.</a:t>
            </a:r>
          </a:p>
          <a:p>
            <a:pPr>
              <a:lnSpc>
                <a:spcPct val="80000"/>
              </a:lnSpc>
            </a:pPr>
            <a:r>
              <a:rPr lang="en-US" altLang="en-US" dirty="0"/>
              <a:t>It can affect the individual’s confidence in their ability to seek treatment, remain in recovery, keep jobs, and trust the systems set up to help them.</a:t>
            </a:r>
          </a:p>
          <a:p>
            <a:pPr>
              <a:lnSpc>
                <a:spcPct val="80000"/>
              </a:lnSpc>
            </a:pPr>
            <a:r>
              <a:rPr lang="en-US" altLang="en-US" dirty="0"/>
              <a:t>They begin to accept the idea that their addiction is their own fault and they may be too weak to do anything about it.</a:t>
            </a:r>
          </a:p>
          <a:p>
            <a:pPr>
              <a:lnSpc>
                <a:spcPct val="80000"/>
              </a:lnSpc>
            </a:pPr>
            <a:r>
              <a:rPr lang="en-US" altLang="en-US" dirty="0"/>
              <a:t>Hiding addiction becomes the “rational” thing to do when seeking help could result in losing a job or insurance or losing a child to DHS because the individual is declared an “unfit parent” because of drug or alcohol addiction.</a:t>
            </a:r>
          </a:p>
          <a:p>
            <a:pPr>
              <a:lnSpc>
                <a:spcPct val="80000"/>
              </a:lnSpc>
            </a:pPr>
            <a:r>
              <a:rPr lang="en-US" altLang="en-US" dirty="0"/>
              <a:t>As a social justification for giving up on people, </a:t>
            </a:r>
            <a:r>
              <a:rPr lang="en-US" altLang="en-US" dirty="0">
                <a:solidFill>
                  <a:srgbClr val="FF3300"/>
                </a:solidFill>
              </a:rPr>
              <a:t>stigma pushes public policy away from a medical response to addiction and toward punishing its symptoms</a:t>
            </a:r>
            <a:r>
              <a:rPr lang="en-US" altLang="en-US" dirty="0"/>
              <a:t>.</a:t>
            </a:r>
          </a:p>
        </p:txBody>
      </p:sp>
    </p:spTree>
    <p:extLst>
      <p:ext uri="{BB962C8B-B14F-4D97-AF65-F5344CB8AC3E}">
        <p14:creationId xmlns:p14="http://schemas.microsoft.com/office/powerpoint/2010/main" val="1038999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tLang="en-US" sz="3200" dirty="0"/>
              <a:t>Stigma wants us to believe that people with addictions are not only bad, but also weak and failures at life.  It focuses all of our attention on mistakes and self-defeating behaviors.</a:t>
            </a:r>
          </a:p>
          <a:p>
            <a:endParaRPr lang="en-US" dirty="0"/>
          </a:p>
        </p:txBody>
      </p:sp>
    </p:spTree>
    <p:extLst>
      <p:ext uri="{BB962C8B-B14F-4D97-AF65-F5344CB8AC3E}">
        <p14:creationId xmlns:p14="http://schemas.microsoft.com/office/powerpoint/2010/main" val="301700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altLang="en-US" sz="2800" dirty="0" smtClean="0"/>
              <a:t>The task is </a:t>
            </a:r>
            <a:r>
              <a:rPr lang="en-US" altLang="en-US" sz="2800" dirty="0"/>
              <a:t>to help shift </a:t>
            </a:r>
            <a:r>
              <a:rPr lang="en-US" altLang="en-US" sz="2800" dirty="0" smtClean="0"/>
              <a:t>individuals struggling with addiction </a:t>
            </a:r>
            <a:r>
              <a:rPr lang="en-US" altLang="en-US" sz="2800" dirty="0"/>
              <a:t>away from their self-stigmatizing focus on their imagined worthlessness, and to open them up to the sources of strength and hope that they already have.  This requires an </a:t>
            </a:r>
            <a:r>
              <a:rPr lang="en-US" altLang="en-US" sz="2800" dirty="0" smtClean="0"/>
              <a:t>approach and interactions that are </a:t>
            </a:r>
            <a:r>
              <a:rPr lang="en-US" altLang="en-US" sz="2800" dirty="0" smtClean="0">
                <a:solidFill>
                  <a:srgbClr val="FF3300"/>
                </a:solidFill>
              </a:rPr>
              <a:t>focused </a:t>
            </a:r>
            <a:r>
              <a:rPr lang="en-US" altLang="en-US" sz="2800" dirty="0">
                <a:solidFill>
                  <a:srgbClr val="FF3300"/>
                </a:solidFill>
              </a:rPr>
              <a:t>on </a:t>
            </a:r>
            <a:r>
              <a:rPr lang="en-US" altLang="en-US" sz="2800" dirty="0" smtClean="0">
                <a:solidFill>
                  <a:srgbClr val="FF3300"/>
                </a:solidFill>
              </a:rPr>
              <a:t>the individual’s </a:t>
            </a:r>
            <a:r>
              <a:rPr lang="en-US" altLang="en-US" sz="2800" dirty="0">
                <a:solidFill>
                  <a:srgbClr val="FF3300"/>
                </a:solidFill>
              </a:rPr>
              <a:t>resiliencies and strengths, on solutions rather than problems</a:t>
            </a:r>
            <a:r>
              <a:rPr lang="en-US" altLang="en-US" sz="2800" dirty="0"/>
              <a:t>.</a:t>
            </a:r>
          </a:p>
          <a:p>
            <a:endParaRPr lang="en-US" dirty="0"/>
          </a:p>
        </p:txBody>
      </p:sp>
    </p:spTree>
    <p:extLst>
      <p:ext uri="{BB962C8B-B14F-4D97-AF65-F5344CB8AC3E}">
        <p14:creationId xmlns:p14="http://schemas.microsoft.com/office/powerpoint/2010/main" val="124450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addiction?</a:t>
            </a:r>
            <a:endParaRPr lang="en-US" dirty="0"/>
          </a:p>
        </p:txBody>
      </p:sp>
      <p:sp>
        <p:nvSpPr>
          <p:cNvPr id="3" name="Content Placeholder 2"/>
          <p:cNvSpPr>
            <a:spLocks noGrp="1"/>
          </p:cNvSpPr>
          <p:nvPr>
            <p:ph idx="1"/>
          </p:nvPr>
        </p:nvSpPr>
        <p:spPr/>
        <p:txBody>
          <a:bodyPr/>
          <a:lstStyle/>
          <a:p>
            <a:pPr marL="45720" indent="0">
              <a:buNone/>
            </a:pPr>
            <a:r>
              <a:rPr lang="en-US" dirty="0" smtClean="0"/>
              <a:t>Addiction is a brain disease characterized by:</a:t>
            </a:r>
          </a:p>
          <a:p>
            <a:pPr>
              <a:buFont typeface="Arial" panose="020B0604020202020204" pitchFamily="34" charset="0"/>
              <a:buChar char="•"/>
            </a:pPr>
            <a:r>
              <a:rPr lang="en-US" dirty="0" smtClean="0"/>
              <a:t>Compulsive behavior</a:t>
            </a:r>
          </a:p>
          <a:p>
            <a:pPr>
              <a:buFont typeface="Arial" panose="020B0604020202020204" pitchFamily="34" charset="0"/>
              <a:buChar char="•"/>
            </a:pPr>
            <a:r>
              <a:rPr lang="en-US" dirty="0" smtClean="0"/>
              <a:t>Continued abuse of drugs despite negative consequences</a:t>
            </a:r>
          </a:p>
          <a:p>
            <a:pPr>
              <a:buFont typeface="Arial" panose="020B0604020202020204" pitchFamily="34" charset="0"/>
              <a:buChar char="•"/>
            </a:pPr>
            <a:r>
              <a:rPr lang="en-US" dirty="0" smtClean="0"/>
              <a:t>Persistent changes in the brain’s structure and function</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65115574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295</TotalTime>
  <Words>1949</Words>
  <Application>Microsoft Office PowerPoint</Application>
  <PresentationFormat>Widescreen</PresentationFormat>
  <Paragraphs>90</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Gill Sans MT</vt:lpstr>
      <vt:lpstr>Impact</vt:lpstr>
      <vt:lpstr>Tahoma</vt:lpstr>
      <vt:lpstr>Times New Roman</vt:lpstr>
      <vt:lpstr>Badge</vt:lpstr>
      <vt:lpstr>The Sound of Silence</vt:lpstr>
      <vt:lpstr>PowerPoint Presentation</vt:lpstr>
      <vt:lpstr>Defining Terms:</vt:lpstr>
      <vt:lpstr>Stigma exists when four specific components come together:</vt:lpstr>
      <vt:lpstr>How stigma impacts:</vt:lpstr>
      <vt:lpstr>PowerPoint Presentation</vt:lpstr>
      <vt:lpstr>PowerPoint Presentation</vt:lpstr>
      <vt:lpstr>PowerPoint Presentation</vt:lpstr>
      <vt:lpstr>What is addiction?</vt:lpstr>
      <vt:lpstr>Why do some people become addicted to alcohol and drugs, while others don’t?</vt:lpstr>
      <vt:lpstr>The Science of addiction</vt:lpstr>
      <vt:lpstr>The Brain and Addiction</vt:lpstr>
      <vt:lpstr>PowerPoint Presentation</vt:lpstr>
      <vt:lpstr>PowerPoint Presentation</vt:lpstr>
      <vt:lpstr>The Brain’s Limbic System</vt:lpstr>
      <vt:lpstr>PowerPoint Presentation</vt:lpstr>
      <vt:lpstr>PowerPoint Presentation</vt:lpstr>
      <vt:lpstr>Memories appear to be a critical part of addiction:</vt:lpstr>
      <vt:lpstr>PowerPoint Presentation</vt:lpstr>
      <vt:lpstr>So what about the behavioral effects?</vt:lpstr>
      <vt:lpstr>Are the changes from drug use permanent?</vt:lpstr>
      <vt:lpstr>What is required for recovery?</vt:lpstr>
      <vt:lpstr>The bottom line:</vt:lpstr>
      <vt:lpstr>The bottom line:</vt:lpstr>
      <vt:lpstr>Further reading</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Lorrie M. Young</dc:creator>
  <cp:lastModifiedBy>Lorrie M. Young</cp:lastModifiedBy>
  <cp:revision>14</cp:revision>
  <dcterms:created xsi:type="dcterms:W3CDTF">2016-05-09T14:31:40Z</dcterms:created>
  <dcterms:modified xsi:type="dcterms:W3CDTF">2016-06-01T14:00:48Z</dcterms:modified>
</cp:coreProperties>
</file>